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</p:sldIdLst>
  <p:sldSz cx="9144000" cy="6858000" type="screen4x3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3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5293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0863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08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3088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675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17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2014/8/11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8073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2014/8/11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20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2014/8/11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960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410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2014/8/11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2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9B1BB-B6C7-49B5-8864-C83BC19085D7}" type="datetimeFigureOut">
              <a:rPr kumimoji="1" lang="ja-JP" altLang="en-US" smtClean="0"/>
              <a:t>2014/8/11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715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1565" y="4869160"/>
            <a:ext cx="7924812" cy="1741100"/>
            <a:chOff x="31565" y="4869160"/>
            <a:chExt cx="7924812" cy="17411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3" y="5159234"/>
              <a:ext cx="1547936" cy="116095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449" y="5159234"/>
              <a:ext cx="1547936" cy="116095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9203" y="5159234"/>
              <a:ext cx="1547936" cy="11609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048" y="5159234"/>
              <a:ext cx="1547936" cy="116095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441" y="5159234"/>
              <a:ext cx="1547936" cy="116095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5" y="4869160"/>
              <a:ext cx="7924812" cy="1741100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34522" y="2558450"/>
            <a:ext cx="7849845" cy="1741100"/>
            <a:chOff x="34522" y="2558450"/>
            <a:chExt cx="7849845" cy="17411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25" y="2841665"/>
              <a:ext cx="1566224" cy="117466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641" y="2841666"/>
              <a:ext cx="1566224" cy="117466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259" y="2834188"/>
              <a:ext cx="1566224" cy="117466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934" y="2834189"/>
              <a:ext cx="1566224" cy="11746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6418" y="2834934"/>
              <a:ext cx="1566224" cy="117466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2" y="2558450"/>
              <a:ext cx="7849845" cy="174110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34522" y="260648"/>
            <a:ext cx="7828119" cy="1741100"/>
            <a:chOff x="34522" y="260648"/>
            <a:chExt cx="7828119" cy="174110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" y="547026"/>
              <a:ext cx="1512168" cy="117094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449" y="547026"/>
              <a:ext cx="1512168" cy="117094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360" y="547026"/>
              <a:ext cx="1512168" cy="117094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8962" y="547026"/>
              <a:ext cx="1512168" cy="117094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420" y="547026"/>
              <a:ext cx="1512168" cy="117094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2" y="260648"/>
              <a:ext cx="7828119" cy="1741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45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016258"/>
            <a:ext cx="3803912" cy="836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852936"/>
            <a:ext cx="3803912" cy="8366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689614"/>
            <a:ext cx="3803912" cy="8366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03848" y="880354"/>
            <a:ext cx="1224136" cy="288032"/>
          </a:xfrm>
          <a:prstGeom prst="rect">
            <a:avLst/>
          </a:prstGeom>
          <a:noFill/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smtClean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Depth maps 1</a:t>
            </a:r>
            <a:endParaRPr kumimoji="1" lang="ja-JP" altLang="en-US" sz="1000">
              <a:solidFill>
                <a:schemeClr val="tx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397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oup 1029"/>
          <p:cNvGrpSpPr/>
          <p:nvPr/>
        </p:nvGrpSpPr>
        <p:grpSpPr>
          <a:xfrm>
            <a:off x="1713383" y="1772817"/>
            <a:ext cx="3711623" cy="2880320"/>
            <a:chOff x="1713384" y="2395736"/>
            <a:chExt cx="2908920" cy="2257400"/>
          </a:xfrm>
        </p:grpSpPr>
        <p:pic>
          <p:nvPicPr>
            <p:cNvPr id="538" name="Picture 5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348" y="2636912"/>
              <a:ext cx="1570620" cy="1177965"/>
            </a:xfrm>
            <a:prstGeom prst="rect">
              <a:avLst/>
            </a:prstGeom>
          </p:spPr>
        </p:pic>
        <p:pic>
          <p:nvPicPr>
            <p:cNvPr id="541" name="Picture 5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654" y="2636912"/>
              <a:ext cx="426544" cy="1654785"/>
            </a:xfrm>
            <a:prstGeom prst="rect">
              <a:avLst/>
            </a:prstGeom>
          </p:spPr>
        </p:pic>
        <p:pic>
          <p:nvPicPr>
            <p:cNvPr id="543" name="Picture 5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457" y="4169394"/>
              <a:ext cx="1956947" cy="411734"/>
            </a:xfrm>
            <a:prstGeom prst="rect">
              <a:avLst/>
            </a:prstGeom>
          </p:spPr>
        </p:pic>
        <p:cxnSp>
          <p:nvCxnSpPr>
            <p:cNvPr id="1025" name="Straight Arrow Connector 1024"/>
            <p:cNvCxnSpPr/>
            <p:nvPr/>
          </p:nvCxnSpPr>
          <p:spPr>
            <a:xfrm flipV="1">
              <a:off x="2555776" y="2564904"/>
              <a:ext cx="0" cy="144000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Arrow Connector 549"/>
            <p:cNvCxnSpPr/>
            <p:nvPr/>
          </p:nvCxnSpPr>
          <p:spPr>
            <a:xfrm>
              <a:off x="2555776" y="4005064"/>
              <a:ext cx="1826503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Arrow Connector 550"/>
            <p:cNvCxnSpPr/>
            <p:nvPr/>
          </p:nvCxnSpPr>
          <p:spPr>
            <a:xfrm rot="13500000" flipV="1">
              <a:off x="2237577" y="3873263"/>
              <a:ext cx="0" cy="90000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3" name="Picture 5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3112" y="3016382"/>
              <a:ext cx="1110998" cy="1289307"/>
            </a:xfrm>
            <a:prstGeom prst="rect">
              <a:avLst/>
            </a:prstGeom>
          </p:spPr>
        </p:pic>
        <p:sp>
          <p:nvSpPr>
            <p:cNvPr id="1029" name="Rectangle 1028"/>
            <p:cNvSpPr/>
            <p:nvPr/>
          </p:nvSpPr>
          <p:spPr>
            <a:xfrm>
              <a:off x="1713384" y="4314800"/>
              <a:ext cx="338336" cy="3383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b="1" smtClean="0">
                  <a:solidFill>
                    <a:schemeClr val="tx2">
                      <a:lumMod val="50000"/>
                    </a:schemeClr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Z</a:t>
              </a:r>
              <a:endParaRPr kumimoji="1" lang="ja-JP" altLang="en-US" sz="1100" b="1">
                <a:solidFill>
                  <a:schemeClr val="tx2">
                    <a:lumMod val="50000"/>
                  </a:schemeClr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2483768" y="2395736"/>
              <a:ext cx="338336" cy="3383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b="1" smtClean="0">
                  <a:solidFill>
                    <a:schemeClr val="tx2">
                      <a:lumMod val="50000"/>
                    </a:schemeClr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Y</a:t>
              </a:r>
              <a:endParaRPr kumimoji="1" lang="ja-JP" altLang="en-US" sz="1100" b="1">
                <a:solidFill>
                  <a:schemeClr val="tx2">
                    <a:lumMod val="50000"/>
                  </a:schemeClr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4283968" y="3810744"/>
              <a:ext cx="338336" cy="3383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b="1" smtClean="0">
                  <a:solidFill>
                    <a:schemeClr val="tx2">
                      <a:lumMod val="50000"/>
                    </a:schemeClr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X</a:t>
              </a:r>
              <a:endParaRPr kumimoji="1" lang="ja-JP" altLang="en-US" sz="1100" b="1">
                <a:solidFill>
                  <a:schemeClr val="tx2">
                    <a:lumMod val="50000"/>
                  </a:schemeClr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21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 535"/>
          <p:cNvGrpSpPr/>
          <p:nvPr/>
        </p:nvGrpSpPr>
        <p:grpSpPr>
          <a:xfrm>
            <a:off x="1331640" y="836712"/>
            <a:ext cx="5519423" cy="3744416"/>
            <a:chOff x="1331640" y="836712"/>
            <a:chExt cx="5519423" cy="3744416"/>
          </a:xfrm>
        </p:grpSpPr>
        <p:sp>
          <p:nvSpPr>
            <p:cNvPr id="9" name="Rectangle 8"/>
            <p:cNvSpPr/>
            <p:nvPr/>
          </p:nvSpPr>
          <p:spPr>
            <a:xfrm>
              <a:off x="2639316" y="905537"/>
              <a:ext cx="1136002" cy="26307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Depth maps 1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269070" y="905537"/>
              <a:ext cx="1136002" cy="26307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Depth maps m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2699792" y="2161883"/>
              <a:ext cx="1023056" cy="992371"/>
              <a:chOff x="1052836" y="3212976"/>
              <a:chExt cx="1216389" cy="936104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1052836" y="3212976"/>
                <a:ext cx="1216389" cy="93610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2" name="Cross 81"/>
              <p:cNvSpPr/>
              <p:nvPr/>
            </p:nvSpPr>
            <p:spPr>
              <a:xfrm flipH="1">
                <a:off x="1308794" y="3626534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3" name="Heart 82"/>
              <p:cNvSpPr/>
              <p:nvPr/>
            </p:nvSpPr>
            <p:spPr>
              <a:xfrm flipH="1">
                <a:off x="1583309" y="3468376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4" name="Moon 83"/>
              <p:cNvSpPr/>
              <p:nvPr/>
            </p:nvSpPr>
            <p:spPr>
              <a:xfrm flipH="1">
                <a:off x="1170147" y="3742373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5" name="Lightning Bolt 84"/>
              <p:cNvSpPr/>
              <p:nvPr/>
            </p:nvSpPr>
            <p:spPr>
              <a:xfrm flipH="1">
                <a:off x="1512425" y="336634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6" name="Moon 85"/>
              <p:cNvSpPr/>
              <p:nvPr/>
            </p:nvSpPr>
            <p:spPr>
              <a:xfrm flipH="1">
                <a:off x="1673710" y="3615602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7" name="Lightning Bolt 86"/>
              <p:cNvSpPr/>
              <p:nvPr/>
            </p:nvSpPr>
            <p:spPr>
              <a:xfrm flipH="1">
                <a:off x="1109245" y="3568943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8" name="Cross 87"/>
              <p:cNvSpPr/>
              <p:nvPr/>
            </p:nvSpPr>
            <p:spPr>
              <a:xfrm flipH="1">
                <a:off x="1454010" y="3245095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9" name="Cross 88"/>
              <p:cNvSpPr/>
              <p:nvPr/>
            </p:nvSpPr>
            <p:spPr>
              <a:xfrm flipH="1">
                <a:off x="1246364" y="3857371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0" name="Heart 89"/>
              <p:cNvSpPr/>
              <p:nvPr/>
            </p:nvSpPr>
            <p:spPr>
              <a:xfrm flipH="1">
                <a:off x="1202468" y="3411633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1" name="Moon 90"/>
              <p:cNvSpPr/>
              <p:nvPr/>
            </p:nvSpPr>
            <p:spPr>
              <a:xfrm flipH="1">
                <a:off x="1858872" y="3284984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2" name="Sun 91"/>
              <p:cNvSpPr/>
              <p:nvPr/>
            </p:nvSpPr>
            <p:spPr>
              <a:xfrm flipH="1">
                <a:off x="1866544" y="3544718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3" name="Lightning Bolt 92"/>
              <p:cNvSpPr/>
              <p:nvPr/>
            </p:nvSpPr>
            <p:spPr>
              <a:xfrm flipH="1">
                <a:off x="1975608" y="336634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4" name="Lightning Bolt 93"/>
              <p:cNvSpPr/>
              <p:nvPr/>
            </p:nvSpPr>
            <p:spPr>
              <a:xfrm flipH="1">
                <a:off x="1860745" y="369518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5" name="Heart 94"/>
              <p:cNvSpPr/>
              <p:nvPr/>
            </p:nvSpPr>
            <p:spPr>
              <a:xfrm flipH="1">
                <a:off x="1482424" y="3746502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6" name="Lightning Bolt 95"/>
              <p:cNvSpPr/>
              <p:nvPr/>
            </p:nvSpPr>
            <p:spPr>
              <a:xfrm flipH="1">
                <a:off x="1567384" y="3836953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7" name="Sun 96"/>
              <p:cNvSpPr/>
              <p:nvPr/>
            </p:nvSpPr>
            <p:spPr>
              <a:xfrm flipH="1">
                <a:off x="1701681" y="3745261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8" name="Heart 97"/>
              <p:cNvSpPr/>
              <p:nvPr/>
            </p:nvSpPr>
            <p:spPr>
              <a:xfrm flipH="1">
                <a:off x="2097306" y="3527803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9" name="Lightning Bolt 98"/>
              <p:cNvSpPr/>
              <p:nvPr/>
            </p:nvSpPr>
            <p:spPr>
              <a:xfrm flipH="1">
                <a:off x="1969625" y="3857371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0" name="Moon 99"/>
              <p:cNvSpPr/>
              <p:nvPr/>
            </p:nvSpPr>
            <p:spPr>
              <a:xfrm flipH="1">
                <a:off x="2011050" y="3539260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1" name="Moon 100"/>
              <p:cNvSpPr/>
              <p:nvPr/>
            </p:nvSpPr>
            <p:spPr>
              <a:xfrm flipH="1">
                <a:off x="1823430" y="3891082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2" name="Moon 101"/>
              <p:cNvSpPr/>
              <p:nvPr/>
            </p:nvSpPr>
            <p:spPr>
              <a:xfrm flipH="1">
                <a:off x="1415120" y="3355839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3" name="Sun 102"/>
              <p:cNvSpPr/>
              <p:nvPr/>
            </p:nvSpPr>
            <p:spPr>
              <a:xfrm flipH="1">
                <a:off x="1681662" y="3224577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4" name="Sun 103"/>
              <p:cNvSpPr/>
              <p:nvPr/>
            </p:nvSpPr>
            <p:spPr>
              <a:xfrm flipH="1">
                <a:off x="1411540" y="3941073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5" name="Sun 104"/>
              <p:cNvSpPr/>
              <p:nvPr/>
            </p:nvSpPr>
            <p:spPr>
              <a:xfrm flipH="1">
                <a:off x="1496500" y="3578997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6" name="Sun 105"/>
              <p:cNvSpPr/>
              <p:nvPr/>
            </p:nvSpPr>
            <p:spPr>
              <a:xfrm flipH="1">
                <a:off x="2090672" y="3686486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7" name="Sun 106"/>
              <p:cNvSpPr/>
              <p:nvPr/>
            </p:nvSpPr>
            <p:spPr>
              <a:xfrm flipH="1">
                <a:off x="1680165" y="3961948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8" name="Sun 107"/>
              <p:cNvSpPr/>
              <p:nvPr/>
            </p:nvSpPr>
            <p:spPr>
              <a:xfrm flipH="1">
                <a:off x="1751049" y="3428975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3995936" y="2060848"/>
              <a:ext cx="1050111" cy="1093407"/>
              <a:chOff x="3687499" y="2734913"/>
              <a:chExt cx="1460565" cy="1497525"/>
            </a:xfrm>
          </p:grpSpPr>
          <p:sp>
            <p:nvSpPr>
              <p:cNvPr id="218" name="Rounded Rectangle 217"/>
              <p:cNvSpPr/>
              <p:nvPr/>
            </p:nvSpPr>
            <p:spPr>
              <a:xfrm>
                <a:off x="3687499" y="2734913"/>
                <a:ext cx="1460565" cy="1497525"/>
              </a:xfrm>
              <a:prstGeom prst="roundRect">
                <a:avLst/>
              </a:prstGeom>
              <a:solidFill>
                <a:schemeClr val="bg1"/>
              </a:solidFill>
              <a:ln w="28575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219" name="Cube 218"/>
              <p:cNvSpPr/>
              <p:nvPr/>
            </p:nvSpPr>
            <p:spPr>
              <a:xfrm>
                <a:off x="3770250" y="2828656"/>
                <a:ext cx="1233798" cy="366430"/>
              </a:xfrm>
              <a:prstGeom prst="cub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Codebook</a:t>
                </a:r>
              </a:p>
            </p:txBody>
          </p:sp>
          <p:sp>
            <p:nvSpPr>
              <p:cNvPr id="220" name="Cube 219"/>
              <p:cNvSpPr/>
              <p:nvPr/>
            </p:nvSpPr>
            <p:spPr>
              <a:xfrm>
                <a:off x="3770250" y="3263615"/>
                <a:ext cx="1233798" cy="366430"/>
              </a:xfrm>
              <a:prstGeom prst="cub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Codebook</a:t>
                </a:r>
              </a:p>
            </p:txBody>
          </p:sp>
          <p:sp>
            <p:nvSpPr>
              <p:cNvPr id="221" name="Cube 220"/>
              <p:cNvSpPr/>
              <p:nvPr/>
            </p:nvSpPr>
            <p:spPr>
              <a:xfrm>
                <a:off x="3786984" y="3706690"/>
                <a:ext cx="1233798" cy="366430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Codebook</a:t>
                </a:r>
              </a:p>
            </p:txBody>
          </p:sp>
        </p:grpSp>
        <p:sp>
          <p:nvSpPr>
            <p:cNvPr id="222" name="Rounded Rectangle 221"/>
            <p:cNvSpPr/>
            <p:nvPr/>
          </p:nvSpPr>
          <p:spPr>
            <a:xfrm>
              <a:off x="2651596" y="1988840"/>
              <a:ext cx="3725445" cy="1252012"/>
            </a:xfrm>
            <a:prstGeom prst="round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224" name="Flowchart: Multidocument 223"/>
            <p:cNvSpPr/>
            <p:nvPr/>
          </p:nvSpPr>
          <p:spPr>
            <a:xfrm>
              <a:off x="3995936" y="4165089"/>
              <a:ext cx="1017884" cy="344031"/>
            </a:xfrm>
            <a:prstGeom prst="flowChartMultidocument">
              <a:avLst/>
            </a:prstGeom>
            <a:solidFill>
              <a:schemeClr val="bg1"/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smtClean="0">
                  <a:solidFill>
                    <a:sysClr val="windowText" lastClr="000000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Classifiers</a:t>
              </a:r>
              <a:endParaRPr kumimoji="1" lang="ja-JP" altLang="en-US" sz="1000">
                <a:solidFill>
                  <a:sysClr val="windowText" lastClr="000000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1475656" y="908720"/>
              <a:ext cx="1152128" cy="534135"/>
              <a:chOff x="721635" y="1416277"/>
              <a:chExt cx="1241514" cy="584799"/>
            </a:xfrm>
          </p:grpSpPr>
          <p:sp>
            <p:nvSpPr>
              <p:cNvPr id="338" name="Rectangle 337"/>
              <p:cNvSpPr/>
              <p:nvPr/>
            </p:nvSpPr>
            <p:spPr>
              <a:xfrm>
                <a:off x="721635" y="1647964"/>
                <a:ext cx="883244" cy="288032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ja-JP" sz="1000" b="1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Projection</a:t>
                </a:r>
                <a:endParaRPr kumimoji="1" lang="ja-JP" altLang="en-US" sz="1000" b="1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grpSp>
            <p:nvGrpSpPr>
              <p:cNvPr id="339" name="Group 338"/>
              <p:cNvGrpSpPr/>
              <p:nvPr/>
            </p:nvGrpSpPr>
            <p:grpSpPr>
              <a:xfrm>
                <a:off x="1162327" y="1416277"/>
                <a:ext cx="800822" cy="584799"/>
                <a:chOff x="1729656" y="2144740"/>
                <a:chExt cx="800822" cy="584799"/>
              </a:xfrm>
            </p:grpSpPr>
            <p:cxnSp>
              <p:nvCxnSpPr>
                <p:cNvPr id="340" name="Straight Arrow Connector 339"/>
                <p:cNvCxnSpPr/>
                <p:nvPr/>
              </p:nvCxnSpPr>
              <p:spPr>
                <a:xfrm flipV="1">
                  <a:off x="2095791" y="2144740"/>
                  <a:ext cx="0" cy="432048"/>
                </a:xfrm>
                <a:prstGeom prst="straightConnector1">
                  <a:avLst/>
                </a:prstGeom>
                <a:ln w="1270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Arrow Connector 340"/>
                <p:cNvCxnSpPr/>
                <p:nvPr/>
              </p:nvCxnSpPr>
              <p:spPr>
                <a:xfrm rot="5400000" flipV="1">
                  <a:off x="2314454" y="2360764"/>
                  <a:ext cx="0" cy="432048"/>
                </a:xfrm>
                <a:prstGeom prst="straightConnector1">
                  <a:avLst/>
                </a:prstGeom>
                <a:ln w="1270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Arrow Connector 341"/>
                <p:cNvCxnSpPr/>
                <p:nvPr/>
              </p:nvCxnSpPr>
              <p:spPr>
                <a:xfrm rot="13500000" flipV="1">
                  <a:off x="1945680" y="2513515"/>
                  <a:ext cx="0" cy="432048"/>
                </a:xfrm>
                <a:prstGeom prst="straightConnector1">
                  <a:avLst/>
                </a:prstGeom>
                <a:ln w="1270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4" name="Rectangle 343"/>
            <p:cNvSpPr/>
            <p:nvPr/>
          </p:nvSpPr>
          <p:spPr>
            <a:xfrm>
              <a:off x="1475656" y="1815460"/>
              <a:ext cx="1330566" cy="5334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Feature Extraction</a:t>
              </a:r>
              <a:endParaRPr kumimoji="1" lang="en-US" altLang="ja-JP" sz="1000" smtClean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  <a:p>
              <a:r>
                <a:rPr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Dense trajectories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1475656" y="2996952"/>
              <a:ext cx="1440161" cy="40859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Quantization</a:t>
              </a:r>
              <a:endParaRPr kumimoji="1" lang="en-US" altLang="ja-JP" sz="1000" smtClean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  <a:p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Hard-assignment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475656" y="3908966"/>
              <a:ext cx="2520280" cy="672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Training/Tesing</a:t>
              </a:r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using SVM</a:t>
              </a:r>
            </a:p>
            <a:p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Histogram Intersection kernel,</a:t>
              </a:r>
            </a:p>
            <a:p>
              <a:r>
                <a:rPr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One-vs-All strategy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356" name="Group 355"/>
            <p:cNvGrpSpPr/>
            <p:nvPr/>
          </p:nvGrpSpPr>
          <p:grpSpPr>
            <a:xfrm flipH="1">
              <a:off x="5292080" y="2161884"/>
              <a:ext cx="1023056" cy="992371"/>
              <a:chOff x="1052837" y="3212976"/>
              <a:chExt cx="1216390" cy="936104"/>
            </a:xfrm>
          </p:grpSpPr>
          <p:sp>
            <p:nvSpPr>
              <p:cNvPr id="357" name="Oval 356"/>
              <p:cNvSpPr/>
              <p:nvPr/>
            </p:nvSpPr>
            <p:spPr>
              <a:xfrm>
                <a:off x="1052837" y="3212976"/>
                <a:ext cx="1216390" cy="93610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58" name="Cross 357"/>
              <p:cNvSpPr/>
              <p:nvPr/>
            </p:nvSpPr>
            <p:spPr>
              <a:xfrm flipH="1">
                <a:off x="1308794" y="3626534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59" name="Heart 358"/>
              <p:cNvSpPr/>
              <p:nvPr/>
            </p:nvSpPr>
            <p:spPr>
              <a:xfrm flipH="1">
                <a:off x="1583309" y="3468376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0" name="Moon 359"/>
              <p:cNvSpPr/>
              <p:nvPr/>
            </p:nvSpPr>
            <p:spPr>
              <a:xfrm flipH="1">
                <a:off x="1170147" y="3742373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1" name="Lightning Bolt 360"/>
              <p:cNvSpPr/>
              <p:nvPr/>
            </p:nvSpPr>
            <p:spPr>
              <a:xfrm flipH="1">
                <a:off x="1512425" y="336634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2" name="Moon 361"/>
              <p:cNvSpPr/>
              <p:nvPr/>
            </p:nvSpPr>
            <p:spPr>
              <a:xfrm flipH="1">
                <a:off x="1673710" y="3615602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3" name="Lightning Bolt 362"/>
              <p:cNvSpPr/>
              <p:nvPr/>
            </p:nvSpPr>
            <p:spPr>
              <a:xfrm flipH="1">
                <a:off x="1109245" y="3568943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4" name="Cross 363"/>
              <p:cNvSpPr/>
              <p:nvPr/>
            </p:nvSpPr>
            <p:spPr>
              <a:xfrm flipH="1">
                <a:off x="1454010" y="3245095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5" name="Cross 364"/>
              <p:cNvSpPr/>
              <p:nvPr/>
            </p:nvSpPr>
            <p:spPr>
              <a:xfrm flipH="1">
                <a:off x="1246364" y="3857371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6" name="Heart 365"/>
              <p:cNvSpPr/>
              <p:nvPr/>
            </p:nvSpPr>
            <p:spPr>
              <a:xfrm flipH="1">
                <a:off x="1202468" y="3411633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7" name="Moon 366"/>
              <p:cNvSpPr/>
              <p:nvPr/>
            </p:nvSpPr>
            <p:spPr>
              <a:xfrm flipH="1">
                <a:off x="1858872" y="3284984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8" name="Sun 367"/>
              <p:cNvSpPr/>
              <p:nvPr/>
            </p:nvSpPr>
            <p:spPr>
              <a:xfrm flipH="1">
                <a:off x="1866544" y="3544718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9" name="Lightning Bolt 368"/>
              <p:cNvSpPr/>
              <p:nvPr/>
            </p:nvSpPr>
            <p:spPr>
              <a:xfrm flipH="1">
                <a:off x="1975608" y="336634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0" name="Lightning Bolt 369"/>
              <p:cNvSpPr/>
              <p:nvPr/>
            </p:nvSpPr>
            <p:spPr>
              <a:xfrm flipH="1">
                <a:off x="1860745" y="369518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1" name="Heart 370"/>
              <p:cNvSpPr/>
              <p:nvPr/>
            </p:nvSpPr>
            <p:spPr>
              <a:xfrm flipH="1">
                <a:off x="1482424" y="3746502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2" name="Lightning Bolt 371"/>
              <p:cNvSpPr/>
              <p:nvPr/>
            </p:nvSpPr>
            <p:spPr>
              <a:xfrm flipH="1">
                <a:off x="1567384" y="3836953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3" name="Sun 372"/>
              <p:cNvSpPr/>
              <p:nvPr/>
            </p:nvSpPr>
            <p:spPr>
              <a:xfrm flipH="1">
                <a:off x="1701681" y="3745261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4" name="Heart 373"/>
              <p:cNvSpPr/>
              <p:nvPr/>
            </p:nvSpPr>
            <p:spPr>
              <a:xfrm flipH="1">
                <a:off x="2097306" y="3527803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5" name="Lightning Bolt 374"/>
              <p:cNvSpPr/>
              <p:nvPr/>
            </p:nvSpPr>
            <p:spPr>
              <a:xfrm flipH="1">
                <a:off x="1969625" y="3857371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6" name="Moon 375"/>
              <p:cNvSpPr/>
              <p:nvPr/>
            </p:nvSpPr>
            <p:spPr>
              <a:xfrm flipH="1">
                <a:off x="2011050" y="3539260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7" name="Moon 376"/>
              <p:cNvSpPr/>
              <p:nvPr/>
            </p:nvSpPr>
            <p:spPr>
              <a:xfrm flipH="1">
                <a:off x="1823430" y="3891082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8" name="Moon 377"/>
              <p:cNvSpPr/>
              <p:nvPr/>
            </p:nvSpPr>
            <p:spPr>
              <a:xfrm flipH="1">
                <a:off x="1415120" y="3355839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9" name="Sun 378"/>
              <p:cNvSpPr/>
              <p:nvPr/>
            </p:nvSpPr>
            <p:spPr>
              <a:xfrm flipH="1">
                <a:off x="1681662" y="3224577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0" name="Sun 379"/>
              <p:cNvSpPr/>
              <p:nvPr/>
            </p:nvSpPr>
            <p:spPr>
              <a:xfrm flipH="1">
                <a:off x="1411540" y="3941073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1" name="Sun 380"/>
              <p:cNvSpPr/>
              <p:nvPr/>
            </p:nvSpPr>
            <p:spPr>
              <a:xfrm flipH="1">
                <a:off x="1496500" y="3578997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2" name="Sun 381"/>
              <p:cNvSpPr/>
              <p:nvPr/>
            </p:nvSpPr>
            <p:spPr>
              <a:xfrm flipH="1">
                <a:off x="2090672" y="3686486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3" name="Sun 382"/>
              <p:cNvSpPr/>
              <p:nvPr/>
            </p:nvSpPr>
            <p:spPr>
              <a:xfrm flipH="1">
                <a:off x="1680165" y="3961948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4" name="Sun 383"/>
              <p:cNvSpPr/>
              <p:nvPr/>
            </p:nvSpPr>
            <p:spPr>
              <a:xfrm flipH="1">
                <a:off x="1751049" y="3428975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</p:grpSp>
        <p:sp>
          <p:nvSpPr>
            <p:cNvPr id="425" name="Rounded Rectangle 424"/>
            <p:cNvSpPr/>
            <p:nvPr/>
          </p:nvSpPr>
          <p:spPr>
            <a:xfrm>
              <a:off x="1331640" y="836712"/>
              <a:ext cx="5519423" cy="3744416"/>
            </a:xfrm>
            <a:prstGeom prst="roundRect">
              <a:avLst>
                <a:gd name="adj" fmla="val 6983"/>
              </a:avLst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3785631" y="836712"/>
              <a:ext cx="1486372" cy="33190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…	…</a:t>
              </a:r>
              <a:endParaRPr kumimoji="1" lang="ja-JP" altLang="en-US" sz="1000" b="1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428" name="Line Callout 1 (Accent Bar) 427"/>
            <p:cNvSpPr/>
            <p:nvPr/>
          </p:nvSpPr>
          <p:spPr>
            <a:xfrm flipH="1">
              <a:off x="1475655" y="2492896"/>
              <a:ext cx="1012939" cy="347056"/>
            </a:xfrm>
            <a:prstGeom prst="accentCallout1">
              <a:avLst>
                <a:gd name="adj1" fmla="val 26069"/>
                <a:gd name="adj2" fmla="val 112"/>
                <a:gd name="adj3" fmla="val 41785"/>
                <a:gd name="adj4" fmla="val -20443"/>
              </a:avLst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Bag-of-Words model</a:t>
              </a:r>
              <a:endParaRPr kumimoji="1" lang="ja-JP" altLang="en-US" sz="1000" b="1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508" name="Group 507"/>
            <p:cNvGrpSpPr/>
            <p:nvPr/>
          </p:nvGrpSpPr>
          <p:grpSpPr>
            <a:xfrm>
              <a:off x="2202673" y="1412133"/>
              <a:ext cx="2009287" cy="504602"/>
              <a:chOff x="1882409" y="1358030"/>
              <a:chExt cx="2009287" cy="575967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1882409" y="1358030"/>
                <a:ext cx="2009287" cy="575967"/>
                <a:chOff x="1614256" y="2845474"/>
                <a:chExt cx="2165173" cy="630599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1614256" y="2845474"/>
                  <a:ext cx="2165173" cy="630599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algn="ctr"/>
                  <a:r>
                    <a:rPr kumimoji="1" lang="en-US" altLang="ja-JP" sz="1000" smtClean="0">
                      <a:solidFill>
                        <a:schemeClr val="tx1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rPr>
                    <a:t>2D transformed videos</a:t>
                  </a:r>
                  <a:endParaRPr kumimoji="1" lang="ja-JP" altLang="en-US" sz="100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grpSp>
              <p:nvGrpSpPr>
                <p:cNvPr id="24" name="Group 23"/>
                <p:cNvGrpSpPr/>
                <p:nvPr/>
              </p:nvGrpSpPr>
              <p:grpSpPr>
                <a:xfrm>
                  <a:off x="1685782" y="2923609"/>
                  <a:ext cx="2022120" cy="305506"/>
                  <a:chOff x="2123728" y="2038377"/>
                  <a:chExt cx="2022120" cy="305506"/>
                </a:xfrm>
              </p:grpSpPr>
              <p:sp>
                <p:nvSpPr>
                  <p:cNvPr id="25" name="Flowchart: Predefined Process 24"/>
                  <p:cNvSpPr/>
                  <p:nvPr/>
                </p:nvSpPr>
                <p:spPr>
                  <a:xfrm>
                    <a:off x="2123728" y="2038377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  <p:sp>
                <p:nvSpPr>
                  <p:cNvPr id="26" name="Flowchart: Predefined Process 25"/>
                  <p:cNvSpPr/>
                  <p:nvPr/>
                </p:nvSpPr>
                <p:spPr>
                  <a:xfrm>
                    <a:off x="2817167" y="2038377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  <p:sp>
                <p:nvSpPr>
                  <p:cNvPr id="27" name="Flowchart: Predefined Process 26"/>
                  <p:cNvSpPr/>
                  <p:nvPr/>
                </p:nvSpPr>
                <p:spPr>
                  <a:xfrm>
                    <a:off x="3502709" y="2038378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</p:grpSp>
          </p:grpSp>
          <p:sp>
            <p:nvSpPr>
              <p:cNvPr id="505" name="Rectangle 504"/>
              <p:cNvSpPr/>
              <p:nvPr/>
            </p:nvSpPr>
            <p:spPr>
              <a:xfrm>
                <a:off x="1951569" y="1429396"/>
                <a:ext cx="591909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Front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2592299" y="1437730"/>
                <a:ext cx="596834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Side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3233704" y="1429395"/>
                <a:ext cx="596834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Top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</p:grpSp>
        <p:grpSp>
          <p:nvGrpSpPr>
            <p:cNvPr id="509" name="Group 508"/>
            <p:cNvGrpSpPr/>
            <p:nvPr/>
          </p:nvGrpSpPr>
          <p:grpSpPr>
            <a:xfrm>
              <a:off x="4788024" y="1412133"/>
              <a:ext cx="2009287" cy="504602"/>
              <a:chOff x="1882409" y="1358030"/>
              <a:chExt cx="2009287" cy="575967"/>
            </a:xfrm>
          </p:grpSpPr>
          <p:grpSp>
            <p:nvGrpSpPr>
              <p:cNvPr id="510" name="Group 509"/>
              <p:cNvGrpSpPr/>
              <p:nvPr/>
            </p:nvGrpSpPr>
            <p:grpSpPr>
              <a:xfrm>
                <a:off x="1882409" y="1358030"/>
                <a:ext cx="2009287" cy="575967"/>
                <a:chOff x="1614256" y="2845474"/>
                <a:chExt cx="2165173" cy="630599"/>
              </a:xfrm>
            </p:grpSpPr>
            <p:sp>
              <p:nvSpPr>
                <p:cNvPr id="514" name="Rectangle 513"/>
                <p:cNvSpPr/>
                <p:nvPr/>
              </p:nvSpPr>
              <p:spPr>
                <a:xfrm>
                  <a:off x="1614256" y="2845474"/>
                  <a:ext cx="2165173" cy="630599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algn="ctr"/>
                  <a:r>
                    <a:rPr lang="en-US" altLang="ja-JP" sz="1000">
                      <a:solidFill>
                        <a:schemeClr val="tx1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rPr>
                    <a:t>2D transformed videos</a:t>
                  </a:r>
                  <a:endParaRPr kumimoji="1" lang="ja-JP" altLang="en-US" sz="100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grpSp>
              <p:nvGrpSpPr>
                <p:cNvPr id="515" name="Group 514"/>
                <p:cNvGrpSpPr/>
                <p:nvPr/>
              </p:nvGrpSpPr>
              <p:grpSpPr>
                <a:xfrm>
                  <a:off x="1685782" y="2923609"/>
                  <a:ext cx="2022120" cy="305506"/>
                  <a:chOff x="2123728" y="2038377"/>
                  <a:chExt cx="2022120" cy="305506"/>
                </a:xfrm>
              </p:grpSpPr>
              <p:sp>
                <p:nvSpPr>
                  <p:cNvPr id="516" name="Flowchart: Predefined Process 515"/>
                  <p:cNvSpPr/>
                  <p:nvPr/>
                </p:nvSpPr>
                <p:spPr>
                  <a:xfrm>
                    <a:off x="2123728" y="2038377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  <p:sp>
                <p:nvSpPr>
                  <p:cNvPr id="517" name="Flowchart: Predefined Process 516"/>
                  <p:cNvSpPr/>
                  <p:nvPr/>
                </p:nvSpPr>
                <p:spPr>
                  <a:xfrm>
                    <a:off x="2817167" y="2038377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  <p:sp>
                <p:nvSpPr>
                  <p:cNvPr id="518" name="Flowchart: Predefined Process 517"/>
                  <p:cNvSpPr/>
                  <p:nvPr/>
                </p:nvSpPr>
                <p:spPr>
                  <a:xfrm>
                    <a:off x="3502709" y="2038378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</p:grpSp>
          </p:grpSp>
          <p:sp>
            <p:nvSpPr>
              <p:cNvPr id="511" name="Rectangle 510"/>
              <p:cNvSpPr/>
              <p:nvPr/>
            </p:nvSpPr>
            <p:spPr>
              <a:xfrm>
                <a:off x="1951569" y="1429396"/>
                <a:ext cx="591909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Front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2592299" y="1437730"/>
                <a:ext cx="596834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Side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3233704" y="1429395"/>
                <a:ext cx="596834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Top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</p:grpSp>
        <p:grpSp>
          <p:nvGrpSpPr>
            <p:cNvPr id="524" name="Group 523"/>
            <p:cNvGrpSpPr/>
            <p:nvPr/>
          </p:nvGrpSpPr>
          <p:grpSpPr>
            <a:xfrm>
              <a:off x="2313870" y="3387747"/>
              <a:ext cx="4418370" cy="545309"/>
              <a:chOff x="2043356" y="3806759"/>
              <a:chExt cx="4418370" cy="545309"/>
            </a:xfrm>
          </p:grpSpPr>
          <p:sp>
            <p:nvSpPr>
              <p:cNvPr id="290" name="Rounded Rectangle 289"/>
              <p:cNvSpPr/>
              <p:nvPr/>
            </p:nvSpPr>
            <p:spPr>
              <a:xfrm>
                <a:off x="2043356" y="3806759"/>
                <a:ext cx="4418370" cy="54530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grpSp>
            <p:nvGrpSpPr>
              <p:cNvPr id="523" name="Group 522"/>
              <p:cNvGrpSpPr/>
              <p:nvPr/>
            </p:nvGrpSpPr>
            <p:grpSpPr>
              <a:xfrm>
                <a:off x="2144559" y="3893854"/>
                <a:ext cx="1779155" cy="433805"/>
                <a:chOff x="2144559" y="3893854"/>
                <a:chExt cx="1779155" cy="433805"/>
              </a:xfrm>
            </p:grpSpPr>
            <p:sp>
              <p:nvSpPr>
                <p:cNvPr id="307" name="Rounded Rectangle 306"/>
                <p:cNvSpPr/>
                <p:nvPr/>
              </p:nvSpPr>
              <p:spPr>
                <a:xfrm>
                  <a:off x="2197135" y="3893854"/>
                  <a:ext cx="513568" cy="433805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kumimoji="1"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sp>
              <p:nvSpPr>
                <p:cNvPr id="308" name="Rounded Rectangle 307"/>
                <p:cNvSpPr/>
                <p:nvPr/>
              </p:nvSpPr>
              <p:spPr>
                <a:xfrm>
                  <a:off x="2739998" y="3893854"/>
                  <a:ext cx="513568" cy="43380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sp>
              <p:nvSpPr>
                <p:cNvPr id="309" name="Rounded Rectangle 308"/>
                <p:cNvSpPr/>
                <p:nvPr/>
              </p:nvSpPr>
              <p:spPr>
                <a:xfrm>
                  <a:off x="3306056" y="3893854"/>
                  <a:ext cx="513568" cy="433805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grpSp>
              <p:nvGrpSpPr>
                <p:cNvPr id="436" name="Group 435"/>
                <p:cNvGrpSpPr/>
                <p:nvPr/>
              </p:nvGrpSpPr>
              <p:grpSpPr>
                <a:xfrm>
                  <a:off x="2144559" y="3969008"/>
                  <a:ext cx="670149" cy="303386"/>
                  <a:chOff x="539552" y="4868009"/>
                  <a:chExt cx="1224136" cy="939051"/>
                </a:xfrm>
              </p:grpSpPr>
              <p:sp>
                <p:nvSpPr>
                  <p:cNvPr id="437" name="Rectangle 436"/>
                  <p:cNvSpPr/>
                  <p:nvPr/>
                </p:nvSpPr>
                <p:spPr>
                  <a:xfrm>
                    <a:off x="683078" y="5056886"/>
                    <a:ext cx="72008" cy="748378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55086" y="5280470"/>
                    <a:ext cx="72008" cy="52658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827093" y="5110855"/>
                    <a:ext cx="72499" cy="694409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403158" y="5511307"/>
                    <a:ext cx="72008" cy="293957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2" name="Flowchart: Connector 441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3" name="Flowchart: Connector 442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4" name="Flowchart: Connector 443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45" name="Straight Connector 444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Straight Connector 445"/>
                  <p:cNvCxnSpPr/>
                  <p:nvPr/>
                </p:nvCxnSpPr>
                <p:spPr>
                  <a:xfrm flipH="1">
                    <a:off x="546345" y="4868009"/>
                    <a:ext cx="3" cy="93905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7" name="Group 446"/>
                <p:cNvGrpSpPr/>
                <p:nvPr/>
              </p:nvGrpSpPr>
              <p:grpSpPr>
                <a:xfrm>
                  <a:off x="2688398" y="3969010"/>
                  <a:ext cx="670149" cy="303383"/>
                  <a:chOff x="539552" y="4868017"/>
                  <a:chExt cx="1224136" cy="939044"/>
                </a:xfrm>
              </p:grpSpPr>
              <p:sp>
                <p:nvSpPr>
                  <p:cNvPr id="448" name="Rectangle 447"/>
                  <p:cNvSpPr/>
                  <p:nvPr/>
                </p:nvSpPr>
                <p:spPr>
                  <a:xfrm>
                    <a:off x="682178" y="5543763"/>
                    <a:ext cx="72908" cy="26150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55086" y="4868017"/>
                    <a:ext cx="72008" cy="93904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827094" y="5337539"/>
                    <a:ext cx="72499" cy="467724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1403158" y="5337541"/>
                    <a:ext cx="72008" cy="46772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1475165" y="5431076"/>
                    <a:ext cx="72499" cy="372388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3" name="Flowchart: Connector 452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4" name="Flowchart: Connector 453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5" name="Flowchart: Connector 454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7" name="Group 456"/>
                <p:cNvGrpSpPr/>
                <p:nvPr/>
              </p:nvGrpSpPr>
              <p:grpSpPr>
                <a:xfrm>
                  <a:off x="3253565" y="3969011"/>
                  <a:ext cx="670149" cy="303381"/>
                  <a:chOff x="539552" y="4868022"/>
                  <a:chExt cx="1224136" cy="939037"/>
                </a:xfrm>
              </p:grpSpPr>
              <p:sp>
                <p:nvSpPr>
                  <p:cNvPr id="458" name="Rectangle 457"/>
                  <p:cNvSpPr/>
                  <p:nvPr/>
                </p:nvSpPr>
                <p:spPr>
                  <a:xfrm>
                    <a:off x="683078" y="5232933"/>
                    <a:ext cx="72008" cy="57233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755086" y="5110860"/>
                    <a:ext cx="72008" cy="69619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827094" y="4868022"/>
                    <a:ext cx="67955" cy="937244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1403158" y="5056890"/>
                    <a:ext cx="72008" cy="74837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3" name="Flowchart: Connector 462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4" name="Flowchart: Connector 463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5" name="Flowchart: Connector 464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66" name="Straight Connector 465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22" name="Group 521"/>
              <p:cNvGrpSpPr/>
              <p:nvPr/>
            </p:nvGrpSpPr>
            <p:grpSpPr>
              <a:xfrm>
                <a:off x="4666414" y="3893854"/>
                <a:ext cx="1777794" cy="433805"/>
                <a:chOff x="4666414" y="3893854"/>
                <a:chExt cx="1777794" cy="433805"/>
              </a:xfrm>
            </p:grpSpPr>
            <p:sp>
              <p:nvSpPr>
                <p:cNvPr id="471" name="Rounded Rectangle 470"/>
                <p:cNvSpPr/>
                <p:nvPr/>
              </p:nvSpPr>
              <p:spPr>
                <a:xfrm>
                  <a:off x="4718990" y="3893854"/>
                  <a:ext cx="513568" cy="433805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kumimoji="1"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sp>
              <p:nvSpPr>
                <p:cNvPr id="472" name="Rounded Rectangle 471"/>
                <p:cNvSpPr/>
                <p:nvPr/>
              </p:nvSpPr>
              <p:spPr>
                <a:xfrm>
                  <a:off x="5261853" y="3893854"/>
                  <a:ext cx="513568" cy="43380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sp>
              <p:nvSpPr>
                <p:cNvPr id="473" name="Rounded Rectangle 472"/>
                <p:cNvSpPr/>
                <p:nvPr/>
              </p:nvSpPr>
              <p:spPr>
                <a:xfrm>
                  <a:off x="5826550" y="3893854"/>
                  <a:ext cx="513568" cy="433805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grpSp>
              <p:nvGrpSpPr>
                <p:cNvPr id="474" name="Group 473"/>
                <p:cNvGrpSpPr/>
                <p:nvPr/>
              </p:nvGrpSpPr>
              <p:grpSpPr>
                <a:xfrm>
                  <a:off x="4666414" y="3969008"/>
                  <a:ext cx="670149" cy="303386"/>
                  <a:chOff x="539552" y="4868009"/>
                  <a:chExt cx="1224136" cy="939051"/>
                </a:xfrm>
              </p:grpSpPr>
              <p:sp>
                <p:nvSpPr>
                  <p:cNvPr id="495" name="Rectangle 494"/>
                  <p:cNvSpPr/>
                  <p:nvPr/>
                </p:nvSpPr>
                <p:spPr>
                  <a:xfrm>
                    <a:off x="683078" y="5056886"/>
                    <a:ext cx="72008" cy="748378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755086" y="5280470"/>
                    <a:ext cx="72008" cy="52658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827093" y="5110855"/>
                    <a:ext cx="72499" cy="694409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1403158" y="5511307"/>
                    <a:ext cx="72008" cy="293957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500" name="Flowchart: Connector 499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501" name="Flowchart: Connector 500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502" name="Flowchart: Connector 501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503" name="Straight Connector 502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Straight Connector 503"/>
                  <p:cNvCxnSpPr/>
                  <p:nvPr/>
                </p:nvCxnSpPr>
                <p:spPr>
                  <a:xfrm flipH="1">
                    <a:off x="546345" y="4868009"/>
                    <a:ext cx="3" cy="93905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5" name="Group 474"/>
                <p:cNvGrpSpPr/>
                <p:nvPr/>
              </p:nvGrpSpPr>
              <p:grpSpPr>
                <a:xfrm>
                  <a:off x="5210253" y="3969010"/>
                  <a:ext cx="670149" cy="303383"/>
                  <a:chOff x="539552" y="4868017"/>
                  <a:chExt cx="1224136" cy="939044"/>
                </a:xfrm>
              </p:grpSpPr>
              <p:sp>
                <p:nvSpPr>
                  <p:cNvPr id="486" name="Rectangle 485"/>
                  <p:cNvSpPr/>
                  <p:nvPr/>
                </p:nvSpPr>
                <p:spPr>
                  <a:xfrm>
                    <a:off x="682178" y="5543763"/>
                    <a:ext cx="72908" cy="26150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755086" y="4868017"/>
                    <a:ext cx="72008" cy="93904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827094" y="5337539"/>
                    <a:ext cx="72499" cy="467724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1403158" y="5337541"/>
                    <a:ext cx="72008" cy="46772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475165" y="5431076"/>
                    <a:ext cx="72499" cy="372388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1" name="Flowchart: Connector 490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2" name="Flowchart: Connector 491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3" name="Flowchart: Connector 492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94" name="Straight Connector 493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6" name="Group 475"/>
                <p:cNvGrpSpPr/>
                <p:nvPr/>
              </p:nvGrpSpPr>
              <p:grpSpPr>
                <a:xfrm>
                  <a:off x="5774059" y="3969011"/>
                  <a:ext cx="670149" cy="303381"/>
                  <a:chOff x="539552" y="4868022"/>
                  <a:chExt cx="1224136" cy="939037"/>
                </a:xfrm>
              </p:grpSpPr>
              <p:sp>
                <p:nvSpPr>
                  <p:cNvPr id="477" name="Rectangle 476"/>
                  <p:cNvSpPr/>
                  <p:nvPr/>
                </p:nvSpPr>
                <p:spPr>
                  <a:xfrm>
                    <a:off x="683078" y="5232933"/>
                    <a:ext cx="72008" cy="57233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755086" y="5110860"/>
                    <a:ext cx="72008" cy="69619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827094" y="4868022"/>
                    <a:ext cx="67955" cy="937244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1403158" y="5056890"/>
                    <a:ext cx="72008" cy="74837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2" name="Flowchart: Connector 481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3" name="Flowchart: Connector 482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4" name="Flowchart: Connector 483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85" name="Straight Connector 484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1" name="Rectangle 520"/>
              <p:cNvSpPr/>
              <p:nvPr/>
            </p:nvSpPr>
            <p:spPr>
              <a:xfrm>
                <a:off x="3830538" y="3958958"/>
                <a:ext cx="839597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Histogram database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</p:grpSp>
        <p:sp>
          <p:nvSpPr>
            <p:cNvPr id="525" name="Striped Right Arrow 524"/>
            <p:cNvSpPr/>
            <p:nvPr/>
          </p:nvSpPr>
          <p:spPr>
            <a:xfrm rot="5400000">
              <a:off x="3112362" y="1921837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27" name="Striped Right Arrow 526"/>
            <p:cNvSpPr/>
            <p:nvPr/>
          </p:nvSpPr>
          <p:spPr>
            <a:xfrm rot="5400000">
              <a:off x="5745238" y="1921838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28" name="Striped Right Arrow 527"/>
            <p:cNvSpPr/>
            <p:nvPr/>
          </p:nvSpPr>
          <p:spPr>
            <a:xfrm rot="5400000">
              <a:off x="3113174" y="3145973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29" name="Striped Right Arrow 528"/>
            <p:cNvSpPr/>
            <p:nvPr/>
          </p:nvSpPr>
          <p:spPr>
            <a:xfrm rot="5400000">
              <a:off x="5746050" y="3145974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0" name="Striped Right Arrow 529"/>
            <p:cNvSpPr/>
            <p:nvPr/>
          </p:nvSpPr>
          <p:spPr>
            <a:xfrm rot="5400000">
              <a:off x="3113174" y="1175642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1" name="Striped Right Arrow 530"/>
            <p:cNvSpPr/>
            <p:nvPr/>
          </p:nvSpPr>
          <p:spPr>
            <a:xfrm rot="5400000">
              <a:off x="5746050" y="1175643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2" name="Striped Right Arrow 531"/>
            <p:cNvSpPr/>
            <p:nvPr/>
          </p:nvSpPr>
          <p:spPr>
            <a:xfrm rot="5400000">
              <a:off x="4432990" y="3938061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4" name="Striped Right Arrow 533"/>
            <p:cNvSpPr/>
            <p:nvPr/>
          </p:nvSpPr>
          <p:spPr>
            <a:xfrm>
              <a:off x="3779912" y="2476792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5" name="Striped Right Arrow 534"/>
            <p:cNvSpPr/>
            <p:nvPr/>
          </p:nvSpPr>
          <p:spPr>
            <a:xfrm flipH="1">
              <a:off x="5076056" y="2476792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2974837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836764" y="576180"/>
            <a:ext cx="3654048" cy="3545400"/>
            <a:chOff x="827584" y="586568"/>
            <a:chExt cx="3654048" cy="3545400"/>
          </a:xfrm>
        </p:grpSpPr>
        <p:grpSp>
          <p:nvGrpSpPr>
            <p:cNvPr id="54" name="Group 53"/>
            <p:cNvGrpSpPr/>
            <p:nvPr/>
          </p:nvGrpSpPr>
          <p:grpSpPr>
            <a:xfrm>
              <a:off x="971600" y="692696"/>
              <a:ext cx="3384376" cy="3439272"/>
              <a:chOff x="971600" y="692696"/>
              <a:chExt cx="3384376" cy="3439272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971600" y="692696"/>
                <a:ext cx="3384376" cy="2807445"/>
                <a:chOff x="5117688" y="727324"/>
                <a:chExt cx="3384376" cy="2807445"/>
              </a:xfrm>
            </p:grpSpPr>
            <p:cxnSp>
              <p:nvCxnSpPr>
                <p:cNvPr id="42" name="Straight Arrow Connector 41"/>
                <p:cNvCxnSpPr/>
                <p:nvPr/>
              </p:nvCxnSpPr>
              <p:spPr>
                <a:xfrm flipV="1">
                  <a:off x="6413832" y="727324"/>
                  <a:ext cx="0" cy="1689798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/>
                <p:nvPr/>
              </p:nvCxnSpPr>
              <p:spPr>
                <a:xfrm>
                  <a:off x="6413832" y="2417122"/>
                  <a:ext cx="2088232" cy="979185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H="1">
                  <a:off x="5117688" y="2417122"/>
                  <a:ext cx="1296144" cy="1117647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0000">
                <a:off x="2018543" y="1350954"/>
                <a:ext cx="2278104" cy="1265614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5616" y="1071767"/>
                <a:ext cx="1007218" cy="2109356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000000">
                <a:off x="1925125" y="2394386"/>
                <a:ext cx="1687484" cy="178768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0048" y="1412776"/>
                <a:ext cx="2201872" cy="1651404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1979712" y="58656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Y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27584" y="306896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Z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170328" y="298766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X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941220" y="568715"/>
            <a:ext cx="3654048" cy="3560330"/>
            <a:chOff x="4956812" y="586568"/>
            <a:chExt cx="3654048" cy="3560330"/>
          </a:xfrm>
        </p:grpSpPr>
        <p:grpSp>
          <p:nvGrpSpPr>
            <p:cNvPr id="53" name="Group 52"/>
            <p:cNvGrpSpPr/>
            <p:nvPr/>
          </p:nvGrpSpPr>
          <p:grpSpPr>
            <a:xfrm>
              <a:off x="5117688" y="692696"/>
              <a:ext cx="3384376" cy="3454202"/>
              <a:chOff x="5117688" y="692696"/>
              <a:chExt cx="3384376" cy="3454202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5117688" y="692696"/>
                <a:ext cx="3384376" cy="2807445"/>
                <a:chOff x="5117688" y="727324"/>
                <a:chExt cx="3384376" cy="2807445"/>
              </a:xfrm>
            </p:grpSpPr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6413832" y="727324"/>
                  <a:ext cx="0" cy="1689798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6413832" y="2417122"/>
                  <a:ext cx="2088232" cy="979185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 flipH="1">
                  <a:off x="5117688" y="2417122"/>
                  <a:ext cx="1296144" cy="1117647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0000">
                <a:off x="6157764" y="1339756"/>
                <a:ext cx="2318416" cy="1288010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3239" y="1053103"/>
                <a:ext cx="1025042" cy="2146684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000000">
                <a:off x="6064947" y="2378570"/>
                <a:ext cx="1717344" cy="1819312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6512" y="1412776"/>
                <a:ext cx="2201872" cy="1651404"/>
              </a:xfrm>
              <a:prstGeom prst="rect">
                <a:avLst/>
              </a:prstGeom>
            </p:spPr>
          </p:pic>
        </p:grpSp>
        <p:sp>
          <p:nvSpPr>
            <p:cNvPr id="56" name="TextBox 55"/>
            <p:cNvSpPr txBox="1"/>
            <p:nvPr/>
          </p:nvSpPr>
          <p:spPr>
            <a:xfrm>
              <a:off x="6108940" y="58656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Y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956812" y="306896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Z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299556" y="298766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X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755576" y="476672"/>
            <a:ext cx="3816424" cy="3744416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Rectangle 63"/>
          <p:cNvSpPr/>
          <p:nvPr/>
        </p:nvSpPr>
        <p:spPr>
          <a:xfrm>
            <a:off x="4860032" y="476672"/>
            <a:ext cx="3816424" cy="3744416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9622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962" y="628074"/>
            <a:ext cx="2125398" cy="1594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363" y="2276872"/>
            <a:ext cx="1268596" cy="1594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962" y="3933056"/>
            <a:ext cx="2125398" cy="12553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732" y="628074"/>
            <a:ext cx="2125398" cy="1594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33" y="2276872"/>
            <a:ext cx="1268596" cy="1594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732" y="3933056"/>
            <a:ext cx="2125398" cy="1255314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7" idx="3"/>
            <a:endCxn id="4" idx="1"/>
          </p:cNvCxnSpPr>
          <p:nvPr/>
        </p:nvCxnSpPr>
        <p:spPr>
          <a:xfrm>
            <a:off x="3888130" y="1425098"/>
            <a:ext cx="1798832" cy="0"/>
          </a:xfrm>
          <a:prstGeom prst="straightConnector1">
            <a:avLst/>
          </a:prstGeom>
          <a:ln w="28575"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5" idx="1"/>
          </p:cNvCxnSpPr>
          <p:nvPr/>
        </p:nvCxnSpPr>
        <p:spPr>
          <a:xfrm>
            <a:off x="3459729" y="3073896"/>
            <a:ext cx="2655634" cy="0"/>
          </a:xfrm>
          <a:prstGeom prst="straightConnector1">
            <a:avLst/>
          </a:prstGeom>
          <a:ln w="28575"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6" idx="1"/>
          </p:cNvCxnSpPr>
          <p:nvPr/>
        </p:nvCxnSpPr>
        <p:spPr>
          <a:xfrm>
            <a:off x="3888130" y="4560713"/>
            <a:ext cx="1798832" cy="0"/>
          </a:xfrm>
          <a:prstGeom prst="straightConnector1">
            <a:avLst/>
          </a:prstGeom>
          <a:ln w="28575"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330741" y="1412776"/>
            <a:ext cx="878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smtClean="0">
                <a:solidFill>
                  <a:srgbClr val="0000FF"/>
                </a:solidFill>
              </a:rPr>
              <a:t>Similar</a:t>
            </a:r>
          </a:p>
          <a:p>
            <a:pPr algn="ctr"/>
            <a:r>
              <a:rPr kumimoji="1" lang="en-US" altLang="ja-JP" b="1" smtClean="0">
                <a:solidFill>
                  <a:srgbClr val="0000FF"/>
                </a:solidFill>
              </a:rPr>
              <a:t>motion</a:t>
            </a:r>
            <a:endParaRPr kumimoji="1" lang="ja-JP" altLang="en-US" b="1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95425" y="3068960"/>
            <a:ext cx="1549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smtClean="0">
                <a:solidFill>
                  <a:srgbClr val="FF0000"/>
                </a:solidFill>
              </a:rPr>
              <a:t>Discriminative</a:t>
            </a:r>
          </a:p>
          <a:p>
            <a:pPr algn="ctr"/>
            <a:r>
              <a:rPr kumimoji="1" lang="en-US" altLang="ja-JP" b="1" smtClean="0">
                <a:solidFill>
                  <a:srgbClr val="FF0000"/>
                </a:solidFill>
              </a:rPr>
              <a:t>motion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95425" y="4582869"/>
            <a:ext cx="1549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smtClean="0">
                <a:solidFill>
                  <a:srgbClr val="FF0000"/>
                </a:solidFill>
              </a:rPr>
              <a:t>Discriminative</a:t>
            </a:r>
          </a:p>
          <a:p>
            <a:pPr algn="ctr"/>
            <a:r>
              <a:rPr kumimoji="1" lang="en-US" altLang="ja-JP" b="1" smtClean="0">
                <a:solidFill>
                  <a:srgbClr val="FF0000"/>
                </a:solidFill>
              </a:rPr>
              <a:t>motion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290436" y="708211"/>
            <a:ext cx="959376" cy="792088"/>
            <a:chOff x="899592" y="806041"/>
            <a:chExt cx="959376" cy="792088"/>
          </a:xfrm>
        </p:grpSpPr>
        <p:grpSp>
          <p:nvGrpSpPr>
            <p:cNvPr id="28" name="Group 27"/>
            <p:cNvGrpSpPr/>
            <p:nvPr/>
          </p:nvGrpSpPr>
          <p:grpSpPr>
            <a:xfrm>
              <a:off x="1187624" y="980728"/>
              <a:ext cx="432048" cy="432048"/>
              <a:chOff x="1043608" y="764704"/>
              <a:chExt cx="432048" cy="432048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V="1">
                <a:off x="1043608" y="764704"/>
                <a:ext cx="0" cy="43204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1043608" y="1196752"/>
                <a:ext cx="432048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899592" y="80604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Y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47664" y="122879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X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283968" y="2348880"/>
            <a:ext cx="943346" cy="792088"/>
            <a:chOff x="899592" y="806041"/>
            <a:chExt cx="943346" cy="792088"/>
          </a:xfrm>
        </p:grpSpPr>
        <p:grpSp>
          <p:nvGrpSpPr>
            <p:cNvPr id="46" name="Group 45"/>
            <p:cNvGrpSpPr/>
            <p:nvPr/>
          </p:nvGrpSpPr>
          <p:grpSpPr>
            <a:xfrm>
              <a:off x="1187624" y="980728"/>
              <a:ext cx="432048" cy="432048"/>
              <a:chOff x="1043608" y="764704"/>
              <a:chExt cx="432048" cy="432048"/>
            </a:xfrm>
          </p:grpSpPr>
          <p:cxnSp>
            <p:nvCxnSpPr>
              <p:cNvPr id="49" name="Straight Arrow Connector 48"/>
              <p:cNvCxnSpPr/>
              <p:nvPr/>
            </p:nvCxnSpPr>
            <p:spPr>
              <a:xfrm flipV="1">
                <a:off x="1043608" y="764704"/>
                <a:ext cx="0" cy="43204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1043608" y="1196752"/>
                <a:ext cx="432048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899592" y="80604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Y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47664" y="122879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Z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283968" y="3789040"/>
            <a:ext cx="959376" cy="792088"/>
            <a:chOff x="899592" y="806041"/>
            <a:chExt cx="959376" cy="792088"/>
          </a:xfrm>
        </p:grpSpPr>
        <p:grpSp>
          <p:nvGrpSpPr>
            <p:cNvPr id="52" name="Group 51"/>
            <p:cNvGrpSpPr/>
            <p:nvPr/>
          </p:nvGrpSpPr>
          <p:grpSpPr>
            <a:xfrm>
              <a:off x="1187624" y="980728"/>
              <a:ext cx="432048" cy="432048"/>
              <a:chOff x="1043608" y="764704"/>
              <a:chExt cx="432048" cy="432048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 flipV="1">
                <a:off x="1043608" y="764704"/>
                <a:ext cx="0" cy="43204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>
                <a:off x="1043608" y="1196752"/>
                <a:ext cx="432048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/>
            <p:cNvSpPr txBox="1"/>
            <p:nvPr/>
          </p:nvSpPr>
          <p:spPr>
            <a:xfrm>
              <a:off x="899592" y="80604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Z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547664" y="122879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X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99028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67</Words>
  <Application>Microsoft Office PowerPoint</Application>
  <PresentationFormat>On-screen Show (4:3)</PresentationFormat>
  <Paragraphs>47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satoh-lab</dc:creator>
  <cp:lastModifiedBy>satoh-lab</cp:lastModifiedBy>
  <cp:revision>34</cp:revision>
  <cp:lastPrinted>2014-08-11T11:48:46Z</cp:lastPrinted>
  <dcterms:created xsi:type="dcterms:W3CDTF">2014-06-12T06:14:27Z</dcterms:created>
  <dcterms:modified xsi:type="dcterms:W3CDTF">2014-08-11T11:50:16Z</dcterms:modified>
</cp:coreProperties>
</file>